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96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35"/>
    <p:restoredTop sz="94651"/>
  </p:normalViewPr>
  <p:slideViewPr>
    <p:cSldViewPr snapToGrid="0">
      <p:cViewPr>
        <p:scale>
          <a:sx n="91" d="100"/>
          <a:sy n="91" d="100"/>
        </p:scale>
        <p:origin x="-88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B122BC-611D-014F-883E-CF8522D58AEF}" type="datetimeFigureOut">
              <a:rPr kumimoji="1" lang="zh-TW" altLang="en-US" smtClean="0"/>
              <a:t>2023/3/14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3D90C-CAF4-E04C-82EC-0B233D9DA86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691990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23D90C-CAF4-E04C-82EC-0B233D9DA869}" type="slidenum">
              <a:rPr kumimoji="1" lang="zh-TW" altLang="en-US" smtClean="0"/>
              <a:t>4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73175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6800E9D-B84A-DAF9-6D81-EF2BE7DB5B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5E3DA2B-6250-00CC-4D9C-97845E157D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99A7D1D-3DC6-74B5-AABF-F97E284BB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42FC-0E85-704B-B8F7-2816A5932645}" type="datetimeFigureOut">
              <a:rPr kumimoji="1" lang="zh-TW" altLang="en-US" smtClean="0"/>
              <a:t>2023/3/14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54E0A15-D40A-5748-C36A-A3CFC63A2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7D21378-48E9-40F2-C848-0F351AC2B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04B90-77D8-5B40-A51D-15A306245F2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450275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67C8B6-8911-969F-839F-5E1C9F888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76BD2DD-C164-ED08-10E9-83B52DFA2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B4EDB30-9E2D-342A-1354-3E195D787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42FC-0E85-704B-B8F7-2816A5932645}" type="datetimeFigureOut">
              <a:rPr kumimoji="1" lang="zh-TW" altLang="en-US" smtClean="0"/>
              <a:t>2023/3/14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9CCEAE2-DA9F-D7EB-2367-D4ABB34E7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A5F9A41-465D-94ED-952B-D9818EBA8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04B90-77D8-5B40-A51D-15A306245F2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39390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652E4C25-EBE0-E95C-B19C-22999CF58B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D1266BA-1D59-E107-C055-6C2EE3529D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66CA2E4-7218-9AFD-AB41-E7337BB9F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42FC-0E85-704B-B8F7-2816A5932645}" type="datetimeFigureOut">
              <a:rPr kumimoji="1" lang="zh-TW" altLang="en-US" smtClean="0"/>
              <a:t>2023/3/14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487D004-67E1-CA60-6219-52C50BEEF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67B76D3-D0C7-9D47-5240-1E48AD374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04B90-77D8-5B40-A51D-15A306245F2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975679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301DE59-C1D2-F010-ADBB-104C3B314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7A5DAAF-A1F6-2054-1A43-EDEC38F0C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6EEB23C-4E4E-57E2-D5D3-C068FBFD3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42FC-0E85-704B-B8F7-2816A5932645}" type="datetimeFigureOut">
              <a:rPr kumimoji="1" lang="zh-TW" altLang="en-US" smtClean="0"/>
              <a:t>2023/3/14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493D397-58A0-2BD6-ADB8-84C69FB6D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4AC6DFC-495C-4177-A6B2-C06468F18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04B90-77D8-5B40-A51D-15A306245F2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56413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67A0BF4-A566-FFCF-C308-ABB0AEDF4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1B4CD0F-3548-720C-71C3-30AD617389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918BB23-5046-7FCA-B93F-DD5CD5312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42FC-0E85-704B-B8F7-2816A5932645}" type="datetimeFigureOut">
              <a:rPr kumimoji="1" lang="zh-TW" altLang="en-US" smtClean="0"/>
              <a:t>2023/3/14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1164387-A418-A466-989B-25B0CFDAE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BCA3CF0-F869-CDB3-01AA-0A7A22F02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04B90-77D8-5B40-A51D-15A306245F2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624065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9BA9ED0-7814-AF9F-FD1E-9315C6417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B6AD6AA-B63C-C7F6-A629-5F79CD3F1C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C078BB3-0A20-6C3E-1F60-76F0341ABC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950BFA9-F47B-7657-AC49-9A4E3FDD4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42FC-0E85-704B-B8F7-2816A5932645}" type="datetimeFigureOut">
              <a:rPr kumimoji="1" lang="zh-TW" altLang="en-US" smtClean="0"/>
              <a:t>2023/3/14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C679277-E241-B819-8718-B21D0CD23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673F358-2643-FBBF-DBB7-13BFE08B8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04B90-77D8-5B40-A51D-15A306245F2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218359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7332725-5ADC-60A1-C530-C2280DE57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0DB214D-9920-7025-12F7-D499E71B10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A83B555-CB01-CA8F-DE4B-8ECAC11A7F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8FC657A4-9625-1A20-09A1-A783123B21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C556F4EB-9BFF-D5EE-D5FF-491B0268EA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44B490E4-3230-60DC-9790-06FB8EE0F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42FC-0E85-704B-B8F7-2816A5932645}" type="datetimeFigureOut">
              <a:rPr kumimoji="1" lang="zh-TW" altLang="en-US" smtClean="0"/>
              <a:t>2023/3/14</a:t>
            </a:fld>
            <a:endParaRPr kumimoji="1"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1374C475-78B3-B1B7-EA1F-57A147A61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B44DEB86-73D1-2880-1405-02DE050EE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04B90-77D8-5B40-A51D-15A306245F2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16988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3D75863-EBBA-2B24-EE50-566AB3AFB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CAB88BB8-DB3C-B2B9-649D-DDF4AA5A4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42FC-0E85-704B-B8F7-2816A5932645}" type="datetimeFigureOut">
              <a:rPr kumimoji="1" lang="zh-TW" altLang="en-US" smtClean="0"/>
              <a:t>2023/3/14</a:t>
            </a:fld>
            <a:endParaRPr kumimoji="1"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B18860D-F16A-6A58-8D4D-E6DD3EC0C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60D64529-1E32-4479-F049-9B11E33D0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04B90-77D8-5B40-A51D-15A306245F2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2562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0BCB1D58-4D73-28D2-EED0-EB9EB4111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42FC-0E85-704B-B8F7-2816A5932645}" type="datetimeFigureOut">
              <a:rPr kumimoji="1" lang="zh-TW" altLang="en-US" smtClean="0"/>
              <a:t>2023/3/14</a:t>
            </a:fld>
            <a:endParaRPr kumimoji="1"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9310DE2-42F0-7923-3F7D-A42F76F5F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B4D7A62-E82C-84FB-594C-33C7767F3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04B90-77D8-5B40-A51D-15A306245F2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538353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0587AF8-8F68-6835-7BEB-B12DCA643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802BCD9-9115-FBEE-DB43-9E8DD505B8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6D94E87-4E35-6A52-EAD1-F374629761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A0709C2-DFC6-7FAB-D611-E2347704B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42FC-0E85-704B-B8F7-2816A5932645}" type="datetimeFigureOut">
              <a:rPr kumimoji="1" lang="zh-TW" altLang="en-US" smtClean="0"/>
              <a:t>2023/3/14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E3FB78F-B400-4BD3-2710-321A7EFDD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CCD7442-8688-7301-1942-D7EFA80CE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04B90-77D8-5B40-A51D-15A306245F2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213694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B6B1936-8265-07E4-79F4-5A424C7EA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2C72BF88-CD85-63FC-EE29-CB25911B65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FE14CBB-564B-1110-F49E-9EDB583DCC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DA5D303-4EAF-8B71-E5A4-7525CCC43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42FC-0E85-704B-B8F7-2816A5932645}" type="datetimeFigureOut">
              <a:rPr kumimoji="1" lang="zh-TW" altLang="en-US" smtClean="0"/>
              <a:t>2023/3/14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D82DD02-8584-1645-EED3-BF37258B9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B1DC51A-BEE6-018E-5BFF-432B5DDEC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04B90-77D8-5B40-A51D-15A306245F2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04067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6A2C6BDD-2722-BE35-8902-2F7C65C3A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07C6F37-E0E7-89AC-82EB-0DC937FBC2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7D403C5-A441-A174-C93A-2D2EAB2B2F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542FC-0E85-704B-B8F7-2816A5932645}" type="datetimeFigureOut">
              <a:rPr kumimoji="1" lang="zh-TW" altLang="en-US" smtClean="0"/>
              <a:t>2023/3/14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90ACA5F-4BF2-E158-D5A3-923AEF7F31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1476AD1-1EB6-C2F0-36F0-E5FED405A6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04B90-77D8-5B40-A51D-15A306245F2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047238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64D355E-1F89-6224-08C6-42733DF2D0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15" y="2616519"/>
            <a:ext cx="12083970" cy="639442"/>
          </a:xfrm>
        </p:spPr>
        <p:txBody>
          <a:bodyPr>
            <a:noAutofit/>
          </a:bodyPr>
          <a:lstStyle/>
          <a:p>
            <a:r>
              <a:rPr lang="en" altLang="zh-TW" sz="3200" dirty="0">
                <a:latin typeface="Songti SC" panose="02010600040101010101" pitchFamily="2" charset="-122"/>
                <a:ea typeface="Songti SC" panose="02010600040101010101" pitchFamily="2" charset="-122"/>
              </a:rPr>
              <a:t>STOCK OPTIONS, RESTRICTED STOCK, AND INCENTIVES </a:t>
            </a: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84EA0213-61E9-F12C-31A8-86836323702F}"/>
              </a:ext>
            </a:extLst>
          </p:cNvPr>
          <p:cNvSpPr txBox="1">
            <a:spLocks/>
          </p:cNvSpPr>
          <p:nvPr/>
        </p:nvSpPr>
        <p:spPr>
          <a:xfrm>
            <a:off x="827590" y="3602040"/>
            <a:ext cx="10536820" cy="49154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" altLang="zh-TW" sz="2400" dirty="0">
                <a:latin typeface="Songti SC" panose="02010600040101010101" pitchFamily="2" charset="-122"/>
                <a:ea typeface="Songti SC" panose="02010600040101010101" pitchFamily="2" charset="-122"/>
              </a:rPr>
              <a:t>Lambert and Larker(2004)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BE4584B-9445-6BD4-C29D-D581032CBDD0}"/>
              </a:ext>
            </a:extLst>
          </p:cNvPr>
          <p:cNvSpPr txBox="1"/>
          <p:nvPr/>
        </p:nvSpPr>
        <p:spPr>
          <a:xfrm flipH="1">
            <a:off x="54015" y="6104969"/>
            <a:ext cx="25232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dirty="0">
                <a:latin typeface="Cambria Math" panose="02040503050406030204" pitchFamily="18" charset="0"/>
                <a:ea typeface="Cambria Math" panose="02040503050406030204" pitchFamily="18" charset="0"/>
              </a:rPr>
              <a:t>2023/03/14 Meeting</a:t>
            </a:r>
          </a:p>
          <a:p>
            <a:r>
              <a:rPr kumimoji="1" lang="zh-TW" altLang="en-US" dirty="0">
                <a:latin typeface="Songti SC" panose="02010600040101010101" pitchFamily="2" charset="-122"/>
                <a:ea typeface="Songti SC" panose="02010600040101010101" pitchFamily="2" charset="-122"/>
              </a:rPr>
              <a:t>報告人：游仲斐</a:t>
            </a:r>
          </a:p>
        </p:txBody>
      </p:sp>
    </p:spTree>
    <p:extLst>
      <p:ext uri="{BB962C8B-B14F-4D97-AF65-F5344CB8AC3E}">
        <p14:creationId xmlns:p14="http://schemas.microsoft.com/office/powerpoint/2010/main" val="3606580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:a16="http://schemas.microsoft.com/office/drawing/2014/main" id="{A80B1D31-9D1A-4D55-56F5-99583EE05F47}"/>
              </a:ext>
            </a:extLst>
          </p:cNvPr>
          <p:cNvSpPr txBox="1">
            <a:spLocks/>
          </p:cNvSpPr>
          <p:nvPr/>
        </p:nvSpPr>
        <p:spPr>
          <a:xfrm>
            <a:off x="532435" y="695122"/>
            <a:ext cx="2997843" cy="6394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" altLang="zh-TW" sz="3200" dirty="0">
                <a:latin typeface="Songti SC" panose="02010600040101010101" pitchFamily="2" charset="-122"/>
                <a:ea typeface="Songti SC" panose="02010600040101010101" pitchFamily="2" charset="-122"/>
              </a:rPr>
              <a:t>I. Introduction</a:t>
            </a:r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3CBECF0C-BDE7-9CFE-B2DC-B33E9A8E798C}"/>
              </a:ext>
            </a:extLst>
          </p:cNvPr>
          <p:cNvSpPr txBox="1">
            <a:spLocks/>
          </p:cNvSpPr>
          <p:nvPr/>
        </p:nvSpPr>
        <p:spPr>
          <a:xfrm>
            <a:off x="532435" y="1542003"/>
            <a:ext cx="2256486" cy="6394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" altLang="zh-TW" sz="2000" dirty="0" err="1">
                <a:latin typeface="Songti SC" panose="02010600040101010101" pitchFamily="2" charset="-122"/>
                <a:ea typeface="Songti SC" panose="02010600040101010101" pitchFamily="2" charset="-122"/>
              </a:rPr>
              <a:t>Meulbroek</a:t>
            </a:r>
            <a:r>
              <a:rPr lang="en" altLang="zh-TW" sz="2000" dirty="0">
                <a:latin typeface="Songti SC" panose="02010600040101010101" pitchFamily="2" charset="-122"/>
                <a:ea typeface="Songti SC" panose="02010600040101010101" pitchFamily="2" charset="-122"/>
              </a:rPr>
              <a:t>(2001):</a:t>
            </a:r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04749A8F-FBB0-FDD7-286A-2351CD03ACE6}"/>
              </a:ext>
            </a:extLst>
          </p:cNvPr>
          <p:cNvSpPr txBox="1">
            <a:spLocks/>
          </p:cNvSpPr>
          <p:nvPr/>
        </p:nvSpPr>
        <p:spPr>
          <a:xfrm>
            <a:off x="532434" y="2770933"/>
            <a:ext cx="4976825" cy="6394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" altLang="zh-TW" sz="2000" dirty="0">
                <a:latin typeface="Songti SC" panose="02010600040101010101" pitchFamily="2" charset="-122"/>
                <a:ea typeface="Songti SC" panose="02010600040101010101" pitchFamily="2" charset="-122"/>
              </a:rPr>
              <a:t>Hall and Murphy(2002) / </a:t>
            </a:r>
            <a:r>
              <a:rPr lang="en" altLang="zh-TW" sz="2000" dirty="0" err="1">
                <a:latin typeface="Songti SC" panose="02010600040101010101" pitchFamily="2" charset="-122"/>
                <a:ea typeface="Songti SC" panose="02010600040101010101" pitchFamily="2" charset="-122"/>
              </a:rPr>
              <a:t>Jenter</a:t>
            </a:r>
            <a:r>
              <a:rPr lang="en" altLang="zh-TW" sz="2000" dirty="0">
                <a:latin typeface="Songti SC" panose="02010600040101010101" pitchFamily="2" charset="-122"/>
                <a:ea typeface="Songti SC" panose="02010600040101010101" pitchFamily="2" charset="-122"/>
              </a:rPr>
              <a:t>(2000):</a:t>
            </a: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1285EB60-54AB-FCB5-8438-22C5C5413ED2}"/>
              </a:ext>
            </a:extLst>
          </p:cNvPr>
          <p:cNvSpPr txBox="1">
            <a:spLocks/>
          </p:cNvSpPr>
          <p:nvPr/>
        </p:nvSpPr>
        <p:spPr>
          <a:xfrm>
            <a:off x="532434" y="3999863"/>
            <a:ext cx="2997843" cy="6394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" altLang="zh-TW" sz="2000" dirty="0" err="1">
                <a:latin typeface="Songti SC" panose="02010600040101010101" pitchFamily="2" charset="-122"/>
                <a:ea typeface="Songti SC" panose="02010600040101010101" pitchFamily="2" charset="-122"/>
              </a:rPr>
              <a:t>Feltham</a:t>
            </a:r>
            <a:r>
              <a:rPr lang="en" altLang="zh-TW" sz="2000" dirty="0">
                <a:latin typeface="Songti SC" panose="02010600040101010101" pitchFamily="2" charset="-122"/>
                <a:ea typeface="Songti SC" panose="02010600040101010101" pitchFamily="2" charset="-122"/>
              </a:rPr>
              <a:t> and Wu(2001):</a:t>
            </a:r>
          </a:p>
        </p:txBody>
      </p:sp>
      <p:sp>
        <p:nvSpPr>
          <p:cNvPr id="8" name="標題 1">
            <a:extLst>
              <a:ext uri="{FF2B5EF4-FFF2-40B4-BE49-F238E27FC236}">
                <a16:creationId xmlns:a16="http://schemas.microsoft.com/office/drawing/2014/main" id="{283848B4-2D73-1545-68C2-64CFC8EA47AB}"/>
              </a:ext>
            </a:extLst>
          </p:cNvPr>
          <p:cNvSpPr txBox="1">
            <a:spLocks/>
          </p:cNvSpPr>
          <p:nvPr/>
        </p:nvSpPr>
        <p:spPr>
          <a:xfrm>
            <a:off x="2475023" y="1517026"/>
            <a:ext cx="4682974" cy="6394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2000" dirty="0">
                <a:latin typeface="Songti SC" panose="02010600040101010101" pitchFamily="2" charset="-122"/>
                <a:ea typeface="Songti SC" panose="02010600040101010101" pitchFamily="2" charset="-122"/>
              </a:rPr>
              <a:t>未將激勵效果納入模型當中</a:t>
            </a:r>
            <a:endParaRPr lang="en" altLang="zh-TW" sz="2000" dirty="0">
              <a:latin typeface="Songti SC" panose="02010600040101010101" pitchFamily="2" charset="-122"/>
              <a:ea typeface="Songti SC" panose="02010600040101010101" pitchFamily="2" charset="-122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5C46CDA1-D58C-6FDF-EC43-C87465D53040}"/>
              </a:ext>
            </a:extLst>
          </p:cNvPr>
          <p:cNvSpPr txBox="1"/>
          <p:nvPr/>
        </p:nvSpPr>
        <p:spPr>
          <a:xfrm>
            <a:off x="4699409" y="2781789"/>
            <a:ext cx="65509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Songti SC" panose="02010600040101010101" pitchFamily="2" charset="-122"/>
                <a:ea typeface="Songti SC" panose="02010600040101010101" pitchFamily="2" charset="-122"/>
              </a:rPr>
              <a:t>未將「</a:t>
            </a:r>
            <a:r>
              <a:rPr lang="en" altLang="zh-TW" dirty="0">
                <a:latin typeface="Songti SC" panose="02010600040101010101" pitchFamily="2" charset="-122"/>
                <a:ea typeface="Songti SC" panose="02010600040101010101" pitchFamily="2" charset="-122"/>
              </a:rPr>
              <a:t>ESO</a:t>
            </a:r>
            <a:r>
              <a:rPr lang="zh-TW" altLang="en-US" dirty="0">
                <a:latin typeface="Songti SC" panose="02010600040101010101" pitchFamily="2" charset="-122"/>
                <a:ea typeface="Songti SC" panose="02010600040101010101" pitchFamily="2" charset="-122"/>
              </a:rPr>
              <a:t>成本」、「</a:t>
            </a:r>
            <a:r>
              <a:rPr lang="en" altLang="zh-TW" dirty="0">
                <a:latin typeface="Songti SC" panose="02010600040101010101" pitchFamily="2" charset="-122"/>
                <a:ea typeface="Songti SC" panose="02010600040101010101" pitchFamily="2" charset="-122"/>
              </a:rPr>
              <a:t>ESO </a:t>
            </a:r>
            <a:r>
              <a:rPr lang="zh-TW" altLang="en-US" dirty="0">
                <a:latin typeface="Songti SC" panose="02010600040101010101" pitchFamily="2" charset="-122"/>
                <a:ea typeface="Songti SC" panose="02010600040101010101" pitchFamily="2" charset="-122"/>
              </a:rPr>
              <a:t>帶給員工的價值」、「</a:t>
            </a:r>
            <a:r>
              <a:rPr lang="en" altLang="zh-TW" dirty="0">
                <a:latin typeface="Songti SC" panose="02010600040101010101" pitchFamily="2" charset="-122"/>
                <a:ea typeface="Songti SC" panose="02010600040101010101" pitchFamily="2" charset="-122"/>
              </a:rPr>
              <a:t>ESO </a:t>
            </a:r>
            <a:r>
              <a:rPr lang="zh-TW" altLang="en-US" dirty="0">
                <a:latin typeface="Songti SC" panose="02010600040101010101" pitchFamily="2" charset="-122"/>
                <a:ea typeface="Songti SC" panose="02010600040101010101" pitchFamily="2" charset="-122"/>
              </a:rPr>
              <a:t>帶來的激勵效果」納入最佳化模型。</a:t>
            </a:r>
          </a:p>
          <a:p>
            <a:endParaRPr kumimoji="1" lang="zh-TW" altLang="en-US" dirty="0">
              <a:latin typeface="Songti SC" panose="02010600040101010101" pitchFamily="2" charset="-122"/>
              <a:ea typeface="Songti SC" panose="02010600040101010101" pitchFamily="2" charset="-122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3037B14B-E9F0-F497-17E1-963249EF33FF}"/>
              </a:ext>
            </a:extLst>
          </p:cNvPr>
          <p:cNvSpPr txBox="1"/>
          <p:nvPr/>
        </p:nvSpPr>
        <p:spPr>
          <a:xfrm>
            <a:off x="3123972" y="3999863"/>
            <a:ext cx="30780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kumimoji="1" lang="zh-TW" altLang="en-US" dirty="0">
                <a:latin typeface="Songti SC" panose="02010600040101010101" pitchFamily="2" charset="-122"/>
                <a:ea typeface="Songti SC" panose="02010600040101010101" pitchFamily="2" charset="-122"/>
                <a:sym typeface="Wingdings" pitchFamily="2" charset="2"/>
              </a:rPr>
              <a:t>僅考慮全買</a:t>
            </a:r>
            <a:r>
              <a:rPr kumimoji="1" lang="en-US" altLang="zh-TW" dirty="0">
                <a:latin typeface="Songti SC" panose="02010600040101010101" pitchFamily="2" charset="-122"/>
                <a:ea typeface="Songti SC" panose="02010600040101010101" pitchFamily="2" charset="-122"/>
                <a:sym typeface="Wingdings" pitchFamily="2" charset="2"/>
              </a:rPr>
              <a:t> RS </a:t>
            </a:r>
            <a:r>
              <a:rPr kumimoji="1" lang="zh-TW" altLang="en-US" dirty="0">
                <a:latin typeface="Songti SC" panose="02010600040101010101" pitchFamily="2" charset="-122"/>
                <a:ea typeface="Songti SC" panose="02010600040101010101" pitchFamily="2" charset="-122"/>
                <a:sym typeface="Wingdings" pitchFamily="2" charset="2"/>
              </a:rPr>
              <a:t>或</a:t>
            </a:r>
            <a:r>
              <a:rPr kumimoji="1" lang="en-US" altLang="zh-TW" dirty="0">
                <a:latin typeface="Songti SC" panose="02010600040101010101" pitchFamily="2" charset="-122"/>
                <a:ea typeface="Songti SC" panose="02010600040101010101" pitchFamily="2" charset="-122"/>
                <a:sym typeface="Wingdings" pitchFamily="2" charset="2"/>
              </a:rPr>
              <a:t> ESO</a:t>
            </a:r>
          </a:p>
          <a:p>
            <a:pPr marL="342900" indent="-342900">
              <a:buAutoNum type="arabicPeriod"/>
            </a:pPr>
            <a:r>
              <a:rPr kumimoji="1" lang="en-US" altLang="zh-TW" dirty="0">
                <a:latin typeface="Songti SC" panose="02010600040101010101" pitchFamily="2" charset="-122"/>
                <a:ea typeface="Songti SC" panose="02010600040101010101" pitchFamily="2" charset="-122"/>
                <a:sym typeface="Wingdings" pitchFamily="2" charset="2"/>
              </a:rPr>
              <a:t>RS </a:t>
            </a:r>
            <a:r>
              <a:rPr kumimoji="1" lang="zh-TW" altLang="en-US" dirty="0">
                <a:latin typeface="Songti SC" panose="02010600040101010101" pitchFamily="2" charset="-122"/>
                <a:ea typeface="Songti SC" panose="02010600040101010101" pitchFamily="2" charset="-122"/>
                <a:sym typeface="Wingdings" pitchFamily="2" charset="2"/>
              </a:rPr>
              <a:t>和 </a:t>
            </a:r>
            <a:r>
              <a:rPr kumimoji="1" lang="en-US" altLang="zh-TW" dirty="0">
                <a:latin typeface="Songti SC" panose="02010600040101010101" pitchFamily="2" charset="-122"/>
                <a:ea typeface="Songti SC" panose="02010600040101010101" pitchFamily="2" charset="-122"/>
                <a:sym typeface="Wingdings" pitchFamily="2" charset="2"/>
              </a:rPr>
              <a:t>ESO </a:t>
            </a:r>
            <a:r>
              <a:rPr kumimoji="1" lang="zh-TW" altLang="en-US" dirty="0">
                <a:latin typeface="Songti SC" panose="02010600040101010101" pitchFamily="2" charset="-122"/>
                <a:ea typeface="Songti SC" panose="02010600040101010101" pitchFamily="2" charset="-122"/>
                <a:sym typeface="Wingdings" pitchFamily="2" charset="2"/>
              </a:rPr>
              <a:t>皆為無限責任</a:t>
            </a:r>
            <a:r>
              <a:rPr kumimoji="1" lang="en-US" altLang="zh-TW" dirty="0">
                <a:latin typeface="Songti SC" panose="02010600040101010101" pitchFamily="2" charset="-122"/>
                <a:ea typeface="Songti SC" panose="02010600040101010101" pitchFamily="2" charset="-122"/>
                <a:sym typeface="Wingdings" pitchFamily="2" charset="2"/>
              </a:rPr>
              <a:t> </a:t>
            </a:r>
            <a:endParaRPr kumimoji="1" lang="zh-TW" altLang="en-US" dirty="0">
              <a:latin typeface="Songti SC" panose="02010600040101010101" pitchFamily="2" charset="-122"/>
              <a:ea typeface="Songti SC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52154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:a16="http://schemas.microsoft.com/office/drawing/2014/main" id="{A80B1D31-9D1A-4D55-56F5-99583EE05F47}"/>
              </a:ext>
            </a:extLst>
          </p:cNvPr>
          <p:cNvSpPr txBox="1">
            <a:spLocks/>
          </p:cNvSpPr>
          <p:nvPr/>
        </p:nvSpPr>
        <p:spPr>
          <a:xfrm>
            <a:off x="532435" y="695122"/>
            <a:ext cx="2997843" cy="6394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" altLang="zh-TW" sz="3200" dirty="0">
                <a:latin typeface="Songti SC" panose="02010600040101010101" pitchFamily="2" charset="-122"/>
                <a:ea typeface="Songti SC" panose="02010600040101010101" pitchFamily="2" charset="-122"/>
              </a:rPr>
              <a:t>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字方塊 1">
                <a:extLst>
                  <a:ext uri="{FF2B5EF4-FFF2-40B4-BE49-F238E27FC236}">
                    <a16:creationId xmlns:a16="http://schemas.microsoft.com/office/drawing/2014/main" id="{E6D2F332-CF47-A5E8-9952-1E187DDFC28E}"/>
                  </a:ext>
                </a:extLst>
              </p:cNvPr>
              <p:cNvSpPr txBox="1"/>
              <p:nvPr/>
            </p:nvSpPr>
            <p:spPr>
              <a:xfrm>
                <a:off x="532435" y="1663041"/>
                <a:ext cx="20431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zh-TW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kumimoji="1" lang="en-US" altLang="zh-TW" b="0" i="1" smtClean="0">
                        <a:latin typeface="Cambria Math" panose="02040503050406030204" pitchFamily="18" charset="0"/>
                      </a:rPr>
                      <m:t>: </m:t>
                    </m:r>
                  </m:oMath>
                </a14:m>
                <a:r>
                  <a:rPr kumimoji="1" lang="zh-TW" altLang="en-US" dirty="0">
                    <a:latin typeface="Songti SC" panose="02010600040101010101" pitchFamily="2" charset="-122"/>
                    <a:ea typeface="Songti SC" panose="02010600040101010101" pitchFamily="2" charset="-122"/>
                  </a:rPr>
                  <a:t>公司的期末價值</a:t>
                </a:r>
              </a:p>
            </p:txBody>
          </p:sp>
        </mc:Choice>
        <mc:Fallback xmlns="">
          <p:sp>
            <p:nvSpPr>
              <p:cNvPr id="2" name="文字方塊 1">
                <a:extLst>
                  <a:ext uri="{FF2B5EF4-FFF2-40B4-BE49-F238E27FC236}">
                    <a16:creationId xmlns:a16="http://schemas.microsoft.com/office/drawing/2014/main" id="{E6D2F332-CF47-A5E8-9952-1E187DDFC2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435" y="1663041"/>
                <a:ext cx="2043123" cy="369332"/>
              </a:xfrm>
              <a:prstGeom prst="rect">
                <a:avLst/>
              </a:prstGeom>
              <a:blipFill>
                <a:blip r:embed="rId2"/>
                <a:stretch>
                  <a:fillRect t="-6897" r="-1852" b="-2758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字方塊 2">
                <a:extLst>
                  <a:ext uri="{FF2B5EF4-FFF2-40B4-BE49-F238E27FC236}">
                    <a16:creationId xmlns:a16="http://schemas.microsoft.com/office/drawing/2014/main" id="{FAD915CD-BE94-49D5-6D2F-BA4C1003B811}"/>
                  </a:ext>
                </a:extLst>
              </p:cNvPr>
              <p:cNvSpPr txBox="1"/>
              <p:nvPr/>
            </p:nvSpPr>
            <p:spPr>
              <a:xfrm>
                <a:off x="568598" y="3363154"/>
                <a:ext cx="20248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zh-TW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kumimoji="1" lang="en-US" altLang="zh-TW" b="0" i="1" smtClean="0">
                        <a:latin typeface="Cambria Math" panose="02040503050406030204" pitchFamily="18" charset="0"/>
                      </a:rPr>
                      <m:t>: </m:t>
                    </m:r>
                  </m:oMath>
                </a14:m>
                <a:r>
                  <a:rPr kumimoji="1" lang="zh-TW" altLang="en-US" dirty="0">
                    <a:latin typeface="Songti SC" panose="02010600040101010101" pitchFamily="2" charset="-122"/>
                    <a:ea typeface="Songti SC" panose="02010600040101010101" pitchFamily="2" charset="-122"/>
                  </a:rPr>
                  <a:t>員工的金錢補償</a:t>
                </a:r>
              </a:p>
            </p:txBody>
          </p:sp>
        </mc:Choice>
        <mc:Fallback xmlns="">
          <p:sp>
            <p:nvSpPr>
              <p:cNvPr id="3" name="文字方塊 2">
                <a:extLst>
                  <a:ext uri="{FF2B5EF4-FFF2-40B4-BE49-F238E27FC236}">
                    <a16:creationId xmlns:a16="http://schemas.microsoft.com/office/drawing/2014/main" id="{FAD915CD-BE94-49D5-6D2F-BA4C1003B8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598" y="3363154"/>
                <a:ext cx="2024850" cy="369332"/>
              </a:xfrm>
              <a:prstGeom prst="rect">
                <a:avLst/>
              </a:prstGeom>
              <a:blipFill>
                <a:blip r:embed="rId3"/>
                <a:stretch>
                  <a:fillRect t="-3333" r="-1242" b="-2666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65CE80EA-B8DD-C1B5-82CD-3748E7D7AA15}"/>
                  </a:ext>
                </a:extLst>
              </p:cNvPr>
              <p:cNvSpPr txBox="1"/>
              <p:nvPr/>
            </p:nvSpPr>
            <p:spPr>
              <a:xfrm>
                <a:off x="532435" y="2251694"/>
                <a:ext cx="20610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zh-TW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kumimoji="1" lang="en-US" altLang="zh-TW" b="0" i="1" smtClean="0">
                        <a:latin typeface="Cambria Math" panose="02040503050406030204" pitchFamily="18" charset="0"/>
                      </a:rPr>
                      <m:t>: </m:t>
                    </m:r>
                  </m:oMath>
                </a14:m>
                <a:r>
                  <a:rPr kumimoji="1" lang="zh-TW" altLang="en-US" dirty="0">
                    <a:latin typeface="Songti SC" panose="02010600040101010101" pitchFamily="2" charset="-122"/>
                    <a:ea typeface="Songti SC" panose="02010600040101010101" pitchFamily="2" charset="-122"/>
                  </a:rPr>
                  <a:t>公司的期末股價</a:t>
                </a:r>
              </a:p>
            </p:txBody>
          </p:sp>
        </mc:Choice>
        <mc:Fallback xmlns="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65CE80EA-B8DD-C1B5-82CD-3748E7D7AA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435" y="2251694"/>
                <a:ext cx="2061013" cy="369332"/>
              </a:xfrm>
              <a:prstGeom prst="rect">
                <a:avLst/>
              </a:prstGeom>
              <a:blipFill>
                <a:blip r:embed="rId4"/>
                <a:stretch>
                  <a:fillRect t="-3333" r="-1220" b="-2666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32062F1B-D301-9DCE-2643-1DBFF8780F3E}"/>
                  </a:ext>
                </a:extLst>
              </p:cNvPr>
              <p:cNvSpPr txBox="1"/>
              <p:nvPr/>
            </p:nvSpPr>
            <p:spPr>
              <a:xfrm>
                <a:off x="541379" y="2840347"/>
                <a:ext cx="37024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zh-TW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kumimoji="1" lang="en-US" altLang="zh-TW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kumimoji="1" lang="en-US" altLang="zh-TW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1" lang="zh-TW" altLang="en-US" dirty="0">
                    <a:latin typeface="Songti SC" panose="02010600040101010101" pitchFamily="2" charset="-122"/>
                    <a:ea typeface="Songti SC" panose="02010600040101010101" pitchFamily="2" charset="-122"/>
                  </a:rPr>
                  <a:t>期初公司負責人或股東持有股數</a:t>
                </a:r>
              </a:p>
            </p:txBody>
          </p:sp>
        </mc:Choice>
        <mc:Fallback xmlns="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32062F1B-D301-9DCE-2643-1DBFF8780F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379" y="2840347"/>
                <a:ext cx="3702488" cy="369332"/>
              </a:xfrm>
              <a:prstGeom prst="rect">
                <a:avLst/>
              </a:prstGeom>
              <a:blipFill>
                <a:blip r:embed="rId5"/>
                <a:stretch>
                  <a:fillRect t="-3333" r="-341" b="-2666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矩形 6">
            <a:extLst>
              <a:ext uri="{FF2B5EF4-FFF2-40B4-BE49-F238E27FC236}">
                <a16:creationId xmlns:a16="http://schemas.microsoft.com/office/drawing/2014/main" id="{B5229149-0E7B-E4BB-9D10-AFC8929A915C}"/>
              </a:ext>
            </a:extLst>
          </p:cNvPr>
          <p:cNvSpPr/>
          <p:nvPr/>
        </p:nvSpPr>
        <p:spPr>
          <a:xfrm>
            <a:off x="532435" y="1619226"/>
            <a:ext cx="3675269" cy="1634267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cxnSp>
        <p:nvCxnSpPr>
          <p:cNvPr id="9" name="直線箭頭接點 8">
            <a:extLst>
              <a:ext uri="{FF2B5EF4-FFF2-40B4-BE49-F238E27FC236}">
                <a16:creationId xmlns:a16="http://schemas.microsoft.com/office/drawing/2014/main" id="{9BF27588-0B67-6568-0437-3DDCFD5A4C2E}"/>
              </a:ext>
            </a:extLst>
          </p:cNvPr>
          <p:cNvCxnSpPr>
            <a:cxnSpLocks/>
            <a:stCxn id="7" idx="3"/>
          </p:cNvCxnSpPr>
          <p:nvPr/>
        </p:nvCxnSpPr>
        <p:spPr>
          <a:xfrm>
            <a:off x="4207704" y="2436360"/>
            <a:ext cx="573616" cy="0"/>
          </a:xfrm>
          <a:prstGeom prst="straightConnector1">
            <a:avLst/>
          </a:prstGeom>
          <a:ln w="254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371FA617-6D21-BA65-5550-47BF48E4CE11}"/>
                  </a:ext>
                </a:extLst>
              </p:cNvPr>
              <p:cNvSpPr txBox="1"/>
              <p:nvPr/>
            </p:nvSpPr>
            <p:spPr>
              <a:xfrm>
                <a:off x="4781320" y="2251694"/>
                <a:ext cx="12577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zh-TW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kumimoji="1"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zh-TW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kumimoji="1" lang="en-US" altLang="zh-TW" b="0" i="1" smtClean="0">
                          <a:latin typeface="Cambria Math" panose="02040503050406030204" pitchFamily="18" charset="0"/>
                        </a:rPr>
                        <m:t> ∗</m:t>
                      </m:r>
                      <m:r>
                        <a:rPr kumimoji="1" lang="en-US" altLang="zh-TW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kumimoji="1" lang="zh-TW" altLang="en-US" dirty="0"/>
              </a:p>
            </p:txBody>
          </p:sp>
        </mc:Choice>
        <mc:Fallback xmlns=""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371FA617-6D21-BA65-5550-47BF48E4CE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1320" y="2251694"/>
                <a:ext cx="1257717" cy="369332"/>
              </a:xfrm>
              <a:prstGeom prst="rect">
                <a:avLst/>
              </a:prstGeom>
              <a:blipFill>
                <a:blip r:embed="rId6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字方塊 11">
                <a:extLst>
                  <a:ext uri="{FF2B5EF4-FFF2-40B4-BE49-F238E27FC236}">
                    <a16:creationId xmlns:a16="http://schemas.microsoft.com/office/drawing/2014/main" id="{710469DB-1668-D14F-627E-06957218E612}"/>
                  </a:ext>
                </a:extLst>
              </p:cNvPr>
              <p:cNvSpPr txBox="1"/>
              <p:nvPr/>
            </p:nvSpPr>
            <p:spPr>
              <a:xfrm>
                <a:off x="532435" y="3842147"/>
                <a:ext cx="21413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zh-TW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kumimoji="1" lang="en-US" altLang="zh-TW" b="0" i="1" smtClean="0">
                        <a:latin typeface="Cambria Math" panose="02040503050406030204" pitchFamily="18" charset="0"/>
                      </a:rPr>
                      <m:t>: </m:t>
                    </m:r>
                  </m:oMath>
                </a14:m>
                <a:r>
                  <a:rPr kumimoji="1" lang="zh-TW" altLang="en-US" dirty="0">
                    <a:latin typeface="Songti SC" panose="02010600040101010101" pitchFamily="2" charset="-122"/>
                    <a:ea typeface="Songti SC" panose="02010600040101010101" pitchFamily="2" charset="-122"/>
                  </a:rPr>
                  <a:t>員工的其他財富</a:t>
                </a:r>
              </a:p>
            </p:txBody>
          </p:sp>
        </mc:Choice>
        <mc:Fallback xmlns="">
          <p:sp>
            <p:nvSpPr>
              <p:cNvPr id="12" name="文字方塊 11">
                <a:extLst>
                  <a:ext uri="{FF2B5EF4-FFF2-40B4-BE49-F238E27FC236}">
                    <a16:creationId xmlns:a16="http://schemas.microsoft.com/office/drawing/2014/main" id="{710469DB-1668-D14F-627E-06957218E6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435" y="3842147"/>
                <a:ext cx="2141355" cy="369332"/>
              </a:xfrm>
              <a:prstGeom prst="rect">
                <a:avLst/>
              </a:prstGeom>
              <a:blipFill>
                <a:blip r:embed="rId7"/>
                <a:stretch>
                  <a:fillRect t="-3333" r="-1765" b="-2666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字方塊 12">
                <a:extLst>
                  <a:ext uri="{FF2B5EF4-FFF2-40B4-BE49-F238E27FC236}">
                    <a16:creationId xmlns:a16="http://schemas.microsoft.com/office/drawing/2014/main" id="{7DEA3CF0-EEED-CE44-25D2-98012EC785AE}"/>
                  </a:ext>
                </a:extLst>
              </p:cNvPr>
              <p:cNvSpPr txBox="1"/>
              <p:nvPr/>
            </p:nvSpPr>
            <p:spPr>
              <a:xfrm>
                <a:off x="568598" y="4321140"/>
                <a:ext cx="62688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zh-TW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kumimoji="1" lang="en-US" altLang="zh-TW" b="0" i="1" smtClean="0">
                        <a:latin typeface="Cambria Math" panose="02040503050406030204" pitchFamily="18" charset="0"/>
                      </a:rPr>
                      <m:t>: </m:t>
                    </m:r>
                  </m:oMath>
                </a14:m>
                <a:r>
                  <a:rPr kumimoji="1" lang="zh-TW" altLang="en-US" dirty="0">
                    <a:latin typeface="Songti SC" panose="02010600040101010101" pitchFamily="2" charset="-122"/>
                    <a:ea typeface="Songti SC" panose="02010600040101010101" pitchFamily="2" charset="-122"/>
                  </a:rPr>
                  <a:t>員工採取的動作</a:t>
                </a:r>
                <a:r>
                  <a:rPr kumimoji="1" lang="en-US" altLang="zh-TW" dirty="0">
                    <a:latin typeface="Songti SC" panose="02010600040101010101" pitchFamily="2" charset="-122"/>
                    <a:ea typeface="Songti SC" panose="02010600040101010101" pitchFamily="2" charset="-122"/>
                  </a:rPr>
                  <a:t>(agent’s action)</a:t>
                </a:r>
                <a:r>
                  <a:rPr kumimoji="1" lang="zh-TW" altLang="en-US" dirty="0">
                    <a:latin typeface="Songti SC" panose="02010600040101010101" pitchFamily="2" charset="-122"/>
                    <a:ea typeface="Songti SC" panose="02010600040101010101" pitchFamily="2" charset="-122"/>
                  </a:rPr>
                  <a:t>，用來代表員工努力程度</a:t>
                </a:r>
              </a:p>
            </p:txBody>
          </p:sp>
        </mc:Choice>
        <mc:Fallback xmlns="">
          <p:sp>
            <p:nvSpPr>
              <p:cNvPr id="13" name="文字方塊 12">
                <a:extLst>
                  <a:ext uri="{FF2B5EF4-FFF2-40B4-BE49-F238E27FC236}">
                    <a16:creationId xmlns:a16="http://schemas.microsoft.com/office/drawing/2014/main" id="{7DEA3CF0-EEED-CE44-25D2-98012EC78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598" y="4321140"/>
                <a:ext cx="6268896" cy="369332"/>
              </a:xfrm>
              <a:prstGeom prst="rect">
                <a:avLst/>
              </a:prstGeom>
              <a:blipFill>
                <a:blip r:embed="rId8"/>
                <a:stretch>
                  <a:fillRect t="-6667" b="-2666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7293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:a16="http://schemas.microsoft.com/office/drawing/2014/main" id="{A80B1D31-9D1A-4D55-56F5-99583EE05F47}"/>
              </a:ext>
            </a:extLst>
          </p:cNvPr>
          <p:cNvSpPr txBox="1">
            <a:spLocks/>
          </p:cNvSpPr>
          <p:nvPr/>
        </p:nvSpPr>
        <p:spPr>
          <a:xfrm>
            <a:off x="532435" y="695122"/>
            <a:ext cx="2997843" cy="6394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" altLang="zh-TW" sz="3200" dirty="0">
                <a:latin typeface="Songti SC" panose="02010600040101010101" pitchFamily="2" charset="-122"/>
                <a:ea typeface="Songti SC" panose="02010600040101010101" pitchFamily="2" charset="-122"/>
              </a:rPr>
              <a:t>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字方塊 1">
                <a:extLst>
                  <a:ext uri="{FF2B5EF4-FFF2-40B4-BE49-F238E27FC236}">
                    <a16:creationId xmlns:a16="http://schemas.microsoft.com/office/drawing/2014/main" id="{9A7BD2B8-7150-07EA-05E2-6220321503F8}"/>
                  </a:ext>
                </a:extLst>
              </p:cNvPr>
              <p:cNvSpPr txBox="1"/>
              <p:nvPr/>
            </p:nvSpPr>
            <p:spPr>
              <a:xfrm>
                <a:off x="911962" y="1967065"/>
                <a:ext cx="28317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zh-TW" altLang="en-US" dirty="0">
                    <a:latin typeface="Songti SC" panose="02010600040101010101" pitchFamily="2" charset="-122"/>
                    <a:ea typeface="Songti SC" panose="02010600040101010101" pitchFamily="2" charset="-122"/>
                  </a:rPr>
                  <a:t>公司負責人之效用：</a:t>
                </a:r>
                <a14:m>
                  <m:oMath xmlns:m="http://schemas.openxmlformats.org/officeDocument/2006/math">
                    <m:r>
                      <a:rPr kumimoji="1" lang="en-US" altLang="zh-TW" b="0" i="1" smtClean="0">
                        <a:latin typeface="Cambria Math" panose="02040503050406030204" pitchFamily="18" charset="0"/>
                        <a:ea typeface="Songti SC" panose="02010600040101010101" pitchFamily="2" charset="-122"/>
                      </a:rPr>
                      <m:t>𝑥</m:t>
                    </m:r>
                    <m:r>
                      <a:rPr kumimoji="1" lang="en-US" altLang="zh-TW" b="0" i="1" smtClean="0">
                        <a:latin typeface="Cambria Math" panose="02040503050406030204" pitchFamily="18" charset="0"/>
                        <a:ea typeface="Songti SC" panose="02010600040101010101" pitchFamily="2" charset="-122"/>
                      </a:rPr>
                      <m:t> −</m:t>
                    </m:r>
                    <m:r>
                      <a:rPr kumimoji="1" lang="en-US" altLang="zh-TW" b="0" i="1" smtClean="0">
                        <a:latin typeface="Cambria Math" panose="02040503050406030204" pitchFamily="18" charset="0"/>
                        <a:ea typeface="Songti SC" panose="02010600040101010101" pitchFamily="2" charset="-122"/>
                      </a:rPr>
                      <m:t>𝑠</m:t>
                    </m:r>
                  </m:oMath>
                </a14:m>
                <a:endParaRPr kumimoji="1" lang="zh-TW" altLang="en-US" dirty="0">
                  <a:latin typeface="Songti SC" panose="02010600040101010101" pitchFamily="2" charset="-122"/>
                  <a:ea typeface="Songti SC" panose="02010600040101010101" pitchFamily="2" charset="-122"/>
                </a:endParaRPr>
              </a:p>
            </p:txBody>
          </p:sp>
        </mc:Choice>
        <mc:Fallback xmlns="">
          <p:sp>
            <p:nvSpPr>
              <p:cNvPr id="2" name="文字方塊 1">
                <a:extLst>
                  <a:ext uri="{FF2B5EF4-FFF2-40B4-BE49-F238E27FC236}">
                    <a16:creationId xmlns:a16="http://schemas.microsoft.com/office/drawing/2014/main" id="{9A7BD2B8-7150-07EA-05E2-6220321503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1962" y="1967065"/>
                <a:ext cx="2831737" cy="369332"/>
              </a:xfrm>
              <a:prstGeom prst="rect">
                <a:avLst/>
              </a:prstGeom>
              <a:blipFill>
                <a:blip r:embed="rId3"/>
                <a:stretch>
                  <a:fillRect l="-2242" t="-6897" b="-2758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字方塊 2">
                <a:extLst>
                  <a:ext uri="{FF2B5EF4-FFF2-40B4-BE49-F238E27FC236}">
                    <a16:creationId xmlns:a16="http://schemas.microsoft.com/office/drawing/2014/main" id="{15B9FC7D-1BD8-95B4-AC33-EFC9D6A4FA07}"/>
                  </a:ext>
                </a:extLst>
              </p:cNvPr>
              <p:cNvSpPr txBox="1"/>
              <p:nvPr/>
            </p:nvSpPr>
            <p:spPr>
              <a:xfrm>
                <a:off x="911962" y="3142796"/>
                <a:ext cx="45840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zh-TW" altLang="en-US" dirty="0">
                    <a:latin typeface="Songti SC" panose="02010600040101010101" pitchFamily="2" charset="-122"/>
                    <a:ea typeface="Songti SC" panose="02010600040101010101" pitchFamily="2" charset="-122"/>
                  </a:rPr>
                  <a:t>員工效用：</a:t>
                </a:r>
                <a14:m>
                  <m:oMath xmlns:m="http://schemas.openxmlformats.org/officeDocument/2006/math">
                    <m:r>
                      <a:rPr kumimoji="1" lang="en-US" altLang="zh-TW" b="0" i="1" smtClean="0">
                        <a:latin typeface="Cambria Math" panose="02040503050406030204" pitchFamily="18" charset="0"/>
                        <a:ea typeface="Songti SC" panose="02010600040101010101" pitchFamily="2" charset="-122"/>
                      </a:rPr>
                      <m:t>𝐻</m:t>
                    </m:r>
                    <m:d>
                      <m:dPr>
                        <m:ctrlPr>
                          <a:rPr kumimoji="1" lang="en-US" altLang="zh-TW" b="0" i="1" smtClean="0">
                            <a:latin typeface="Cambria Math" panose="02040503050406030204" pitchFamily="18" charset="0"/>
                            <a:ea typeface="Songti SC" panose="02010600040101010101" pitchFamily="2" charset="-122"/>
                          </a:rPr>
                        </m:ctrlPr>
                      </m:dPr>
                      <m:e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ea typeface="Songti SC" panose="02010600040101010101" pitchFamily="2" charset="-122"/>
                          </a:rPr>
                          <m:t>𝑊</m:t>
                        </m:r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ea typeface="Songti SC" panose="02010600040101010101" pitchFamily="2" charset="-122"/>
                          </a:rPr>
                          <m:t>+</m:t>
                        </m:r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ea typeface="Songti SC" panose="02010600040101010101" pitchFamily="2" charset="-122"/>
                          </a:rPr>
                          <m:t>𝑠</m:t>
                        </m:r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ea typeface="Songti SC" panose="02010600040101010101" pitchFamily="2" charset="-122"/>
                          </a:rPr>
                          <m:t>, </m:t>
                        </m:r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ea typeface="Songti SC" panose="02010600040101010101" pitchFamily="2" charset="-122"/>
                          </a:rPr>
                          <m:t>𝑎</m:t>
                        </m:r>
                      </m:e>
                    </m:d>
                    <m:r>
                      <a:rPr kumimoji="1" lang="en-US" altLang="zh-TW" b="0" i="1" smtClean="0">
                        <a:latin typeface="Cambria Math" panose="02040503050406030204" pitchFamily="18" charset="0"/>
                        <a:ea typeface="Songti SC" panose="02010600040101010101" pitchFamily="2" charset="-122"/>
                      </a:rPr>
                      <m:t>=</m:t>
                    </m:r>
                    <m:r>
                      <a:rPr kumimoji="1" lang="en-US" altLang="zh-TW" b="0" i="1" smtClean="0">
                        <a:latin typeface="Cambria Math" panose="02040503050406030204" pitchFamily="18" charset="0"/>
                        <a:ea typeface="Songti SC" panose="02010600040101010101" pitchFamily="2" charset="-122"/>
                      </a:rPr>
                      <m:t>𝑈</m:t>
                    </m:r>
                    <m:d>
                      <m:dPr>
                        <m:ctrlPr>
                          <a:rPr kumimoji="1" lang="en-US" altLang="zh-TW" b="0" i="1" smtClean="0">
                            <a:latin typeface="Cambria Math" panose="02040503050406030204" pitchFamily="18" charset="0"/>
                            <a:ea typeface="Songti SC" panose="02010600040101010101" pitchFamily="2" charset="-122"/>
                          </a:rPr>
                        </m:ctrlPr>
                      </m:dPr>
                      <m:e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ea typeface="Songti SC" panose="02010600040101010101" pitchFamily="2" charset="-122"/>
                          </a:rPr>
                          <m:t>𝑊</m:t>
                        </m:r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ea typeface="Songti SC" panose="02010600040101010101" pitchFamily="2" charset="-122"/>
                          </a:rPr>
                          <m:t>+</m:t>
                        </m:r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ea typeface="Songti SC" panose="02010600040101010101" pitchFamily="2" charset="-122"/>
                          </a:rPr>
                          <m:t>𝑠</m:t>
                        </m:r>
                      </m:e>
                    </m:d>
                    <m:r>
                      <a:rPr kumimoji="1" lang="en-US" altLang="zh-TW" b="0" i="1" smtClean="0">
                        <a:latin typeface="Cambria Math" panose="02040503050406030204" pitchFamily="18" charset="0"/>
                        <a:ea typeface="Songti SC" panose="02010600040101010101" pitchFamily="2" charset="-122"/>
                      </a:rPr>
                      <m:t>−</m:t>
                    </m:r>
                    <m:r>
                      <a:rPr kumimoji="1" lang="en-US" altLang="zh-TW" b="0" i="1" smtClean="0">
                        <a:latin typeface="Cambria Math" panose="02040503050406030204" pitchFamily="18" charset="0"/>
                        <a:ea typeface="Songti SC" panose="02010600040101010101" pitchFamily="2" charset="-122"/>
                      </a:rPr>
                      <m:t>𝐷</m:t>
                    </m:r>
                    <m:r>
                      <a:rPr kumimoji="1" lang="en-US" altLang="zh-TW" b="0" i="1" smtClean="0">
                        <a:latin typeface="Cambria Math" panose="02040503050406030204" pitchFamily="18" charset="0"/>
                        <a:ea typeface="Songti SC" panose="02010600040101010101" pitchFamily="2" charset="-122"/>
                      </a:rPr>
                      <m:t>(</m:t>
                    </m:r>
                    <m:r>
                      <a:rPr kumimoji="1" lang="en-US" altLang="zh-TW" b="0" i="1" smtClean="0">
                        <a:latin typeface="Cambria Math" panose="02040503050406030204" pitchFamily="18" charset="0"/>
                        <a:ea typeface="Songti SC" panose="02010600040101010101" pitchFamily="2" charset="-122"/>
                      </a:rPr>
                      <m:t>𝑎</m:t>
                    </m:r>
                    <m:r>
                      <a:rPr kumimoji="1" lang="en-US" altLang="zh-TW" b="0" i="1" smtClean="0">
                        <a:latin typeface="Cambria Math" panose="02040503050406030204" pitchFamily="18" charset="0"/>
                        <a:ea typeface="Songti SC" panose="02010600040101010101" pitchFamily="2" charset="-122"/>
                      </a:rPr>
                      <m:t>)</m:t>
                    </m:r>
                  </m:oMath>
                </a14:m>
                <a:endParaRPr kumimoji="1" lang="zh-TW" altLang="en-US" dirty="0">
                  <a:latin typeface="Songti SC" panose="02010600040101010101" pitchFamily="2" charset="-122"/>
                  <a:ea typeface="Songti SC" panose="02010600040101010101" pitchFamily="2" charset="-122"/>
                </a:endParaRPr>
              </a:p>
            </p:txBody>
          </p:sp>
        </mc:Choice>
        <mc:Fallback xmlns="">
          <p:sp>
            <p:nvSpPr>
              <p:cNvPr id="3" name="文字方塊 2">
                <a:extLst>
                  <a:ext uri="{FF2B5EF4-FFF2-40B4-BE49-F238E27FC236}">
                    <a16:creationId xmlns:a16="http://schemas.microsoft.com/office/drawing/2014/main" id="{15B9FC7D-1BD8-95B4-AC33-EFC9D6A4FA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1962" y="3142796"/>
                <a:ext cx="4584075" cy="369332"/>
              </a:xfrm>
              <a:prstGeom prst="rect">
                <a:avLst/>
              </a:prstGeom>
              <a:blipFill>
                <a:blip r:embed="rId4"/>
                <a:stretch>
                  <a:fillRect l="-1385" t="-3333" b="-2666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矩形 4">
            <a:extLst>
              <a:ext uri="{FF2B5EF4-FFF2-40B4-BE49-F238E27FC236}">
                <a16:creationId xmlns:a16="http://schemas.microsoft.com/office/drawing/2014/main" id="{239E8F90-72D1-B0AE-4F5A-234AC8A69CF8}"/>
              </a:ext>
            </a:extLst>
          </p:cNvPr>
          <p:cNvSpPr/>
          <p:nvPr/>
        </p:nvSpPr>
        <p:spPr>
          <a:xfrm>
            <a:off x="911962" y="3142796"/>
            <a:ext cx="4502273" cy="369332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字方塊 11">
                <a:extLst>
                  <a:ext uri="{FF2B5EF4-FFF2-40B4-BE49-F238E27FC236}">
                    <a16:creationId xmlns:a16="http://schemas.microsoft.com/office/drawing/2014/main" id="{09AF5328-0A48-4626-0A41-5C39B4E40F74}"/>
                  </a:ext>
                </a:extLst>
              </p:cNvPr>
              <p:cNvSpPr txBox="1"/>
              <p:nvPr/>
            </p:nvSpPr>
            <p:spPr>
              <a:xfrm>
                <a:off x="1265395" y="3985602"/>
                <a:ext cx="4529766" cy="3796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zh-TW" dirty="0">
                    <a:latin typeface="Songti SC" panose="02010600040101010101" pitchFamily="2" charset="-122"/>
                    <a:ea typeface="Songti SC" panose="02010600040101010101" pitchFamily="2" charset="-122"/>
                  </a:rPr>
                  <a:t>Monetary Utility</a:t>
                </a:r>
                <a:r>
                  <a:rPr kumimoji="1" lang="zh-TW" altLang="en-US" dirty="0">
                    <a:latin typeface="Songti SC" panose="02010600040101010101" pitchFamily="2" charset="-122"/>
                    <a:ea typeface="Songti SC" panose="02010600040101010101" pitchFamily="2" charset="-122"/>
                  </a:rPr>
                  <a:t>：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1" lang="en-US" altLang="zh-TW" b="0" i="0" smtClean="0">
                        <a:latin typeface="Cambria Math" panose="02040503050406030204" pitchFamily="18" charset="0"/>
                        <a:ea typeface="Songti SC" panose="02010600040101010101" pitchFamily="2" charset="-122"/>
                      </a:rPr>
                      <m:t>U</m:t>
                    </m:r>
                    <m:d>
                      <m:dPr>
                        <m:ctrlPr>
                          <a:rPr kumimoji="1" lang="en-US" altLang="zh-TW" b="0" i="1" smtClean="0">
                            <a:latin typeface="Cambria Math" panose="02040503050406030204" pitchFamily="18" charset="0"/>
                            <a:ea typeface="Songti SC" panose="02010600040101010101" pitchFamily="2" charset="-122"/>
                          </a:rPr>
                        </m:ctrlPr>
                      </m:dPr>
                      <m:e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ea typeface="Songti SC" panose="02010600040101010101" pitchFamily="2" charset="-122"/>
                          </a:rPr>
                          <m:t>𝑊</m:t>
                        </m:r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ea typeface="Songti SC" panose="02010600040101010101" pitchFamily="2" charset="-122"/>
                          </a:rPr>
                          <m:t>+</m:t>
                        </m:r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ea typeface="Songti SC" panose="02010600040101010101" pitchFamily="2" charset="-122"/>
                          </a:rPr>
                          <m:t>𝑠</m:t>
                        </m:r>
                      </m:e>
                    </m:d>
                    <m:r>
                      <a:rPr kumimoji="1" lang="en-US" altLang="zh-TW" b="0" i="1" smtClean="0">
                        <a:latin typeface="Cambria Math" panose="02040503050406030204" pitchFamily="18" charset="0"/>
                        <a:ea typeface="Songti SC" panose="02010600040101010101" pitchFamily="2" charset="-122"/>
                      </a:rPr>
                      <m:t>;</m:t>
                    </m:r>
                    <m:r>
                      <a:rPr kumimoji="1" lang="en-US" altLang="zh-TW" b="0" i="0" smtClean="0">
                        <a:latin typeface="Cambria Math" panose="02040503050406030204" pitchFamily="18" charset="0"/>
                        <a:ea typeface="Songti SC" panose="02010600040101010101" pitchFamily="2" charset="-122"/>
                      </a:rPr>
                      <m:t> </m:t>
                    </m:r>
                    <m:sSup>
                      <m:sSupPr>
                        <m:ctrlPr>
                          <a:rPr kumimoji="1" lang="en-US" altLang="zh-TW" i="1" dirty="0" smtClean="0">
                            <a:latin typeface="Cambria Math" panose="02040503050406030204" pitchFamily="18" charset="0"/>
                            <a:ea typeface="Songti SC" panose="02010600040101010101" pitchFamily="2" charset="-122"/>
                          </a:rPr>
                        </m:ctrlPr>
                      </m:sSupPr>
                      <m:e>
                        <m:r>
                          <a:rPr kumimoji="1" lang="en-US" altLang="zh-TW" b="0" i="1" dirty="0" smtClean="0">
                            <a:latin typeface="Cambria Math" panose="02040503050406030204" pitchFamily="18" charset="0"/>
                            <a:ea typeface="Songti SC" panose="02010600040101010101" pitchFamily="2" charset="-122"/>
                          </a:rPr>
                          <m:t>𝑈</m:t>
                        </m:r>
                      </m:e>
                      <m:sup>
                        <m:r>
                          <a:rPr kumimoji="1" lang="en-US" altLang="zh-TW" b="0" i="1" dirty="0" smtClean="0">
                            <a:latin typeface="Cambria Math" panose="02040503050406030204" pitchFamily="18" charset="0"/>
                            <a:ea typeface="Songti SC" panose="02010600040101010101" pitchFamily="2" charset="-122"/>
                          </a:rPr>
                          <m:t>′</m:t>
                        </m:r>
                      </m:sup>
                    </m:sSup>
                    <m:r>
                      <a:rPr kumimoji="1" lang="en-US" altLang="zh-TW" b="0" i="1" dirty="0" smtClean="0">
                        <a:latin typeface="Cambria Math" panose="02040503050406030204" pitchFamily="18" charset="0"/>
                        <a:ea typeface="Songti SC" panose="02010600040101010101" pitchFamily="2" charset="-122"/>
                      </a:rPr>
                      <m:t>&gt;0, </m:t>
                    </m:r>
                    <m:sSup>
                      <m:sSupPr>
                        <m:ctrlPr>
                          <a:rPr kumimoji="1" lang="en-US" altLang="zh-TW" b="0" i="1" dirty="0" smtClean="0">
                            <a:latin typeface="Cambria Math" panose="02040503050406030204" pitchFamily="18" charset="0"/>
                            <a:ea typeface="Songti SC" panose="02010600040101010101" pitchFamily="2" charset="-122"/>
                          </a:rPr>
                        </m:ctrlPr>
                      </m:sSupPr>
                      <m:e>
                        <m:r>
                          <a:rPr kumimoji="1" lang="en-US" altLang="zh-TW" b="0" i="1" dirty="0" smtClean="0">
                            <a:latin typeface="Cambria Math" panose="02040503050406030204" pitchFamily="18" charset="0"/>
                            <a:ea typeface="Songti SC" panose="02010600040101010101" pitchFamily="2" charset="-122"/>
                          </a:rPr>
                          <m:t>𝑈</m:t>
                        </m:r>
                      </m:e>
                      <m:sup>
                        <m:r>
                          <a:rPr kumimoji="1" lang="en-US" altLang="zh-TW" b="0" i="1" dirty="0" smtClean="0">
                            <a:latin typeface="Cambria Math" panose="02040503050406030204" pitchFamily="18" charset="0"/>
                            <a:ea typeface="Songti SC" panose="02010600040101010101" pitchFamily="2" charset="-122"/>
                          </a:rPr>
                          <m:t>”</m:t>
                        </m:r>
                      </m:sup>
                    </m:sSup>
                    <m:r>
                      <a:rPr kumimoji="1" lang="en-US" altLang="zh-TW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≤0</m:t>
                    </m:r>
                  </m:oMath>
                </a14:m>
                <a:endParaRPr kumimoji="1" lang="zh-TW" altLang="en-US" dirty="0">
                  <a:latin typeface="Songti SC" panose="02010600040101010101" pitchFamily="2" charset="-122"/>
                  <a:ea typeface="Songti SC" panose="02010600040101010101" pitchFamily="2" charset="-122"/>
                </a:endParaRPr>
              </a:p>
            </p:txBody>
          </p:sp>
        </mc:Choice>
        <mc:Fallback xmlns="">
          <p:sp>
            <p:nvSpPr>
              <p:cNvPr id="12" name="文字方塊 11">
                <a:extLst>
                  <a:ext uri="{FF2B5EF4-FFF2-40B4-BE49-F238E27FC236}">
                    <a16:creationId xmlns:a16="http://schemas.microsoft.com/office/drawing/2014/main" id="{09AF5328-0A48-4626-0A41-5C39B4E40F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5395" y="3985602"/>
                <a:ext cx="4529766" cy="379656"/>
              </a:xfrm>
              <a:prstGeom prst="rect">
                <a:avLst/>
              </a:prstGeom>
              <a:blipFill>
                <a:blip r:embed="rId5"/>
                <a:stretch>
                  <a:fillRect l="-1117" t="-3226" b="-2258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字方塊 12">
                <a:extLst>
                  <a:ext uri="{FF2B5EF4-FFF2-40B4-BE49-F238E27FC236}">
                    <a16:creationId xmlns:a16="http://schemas.microsoft.com/office/drawing/2014/main" id="{ED0DABF9-0595-3579-38E1-E41A61139DD7}"/>
                  </a:ext>
                </a:extLst>
              </p:cNvPr>
              <p:cNvSpPr txBox="1"/>
              <p:nvPr/>
            </p:nvSpPr>
            <p:spPr>
              <a:xfrm>
                <a:off x="1265395" y="4805524"/>
                <a:ext cx="4470070" cy="3796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zh-TW" dirty="0">
                    <a:latin typeface="Songti SC" panose="02010600040101010101" pitchFamily="2" charset="-122"/>
                    <a:ea typeface="Songti SC" panose="02010600040101010101" pitchFamily="2" charset="-122"/>
                  </a:rPr>
                  <a:t>Non-Monetary Utility</a:t>
                </a:r>
                <a:r>
                  <a:rPr kumimoji="1" lang="zh-TW" altLang="en-US" dirty="0">
                    <a:latin typeface="Songti SC" panose="02010600040101010101" pitchFamily="2" charset="-122"/>
                    <a:ea typeface="Songti SC" panose="02010600040101010101" pitchFamily="2" charset="-122"/>
                  </a:rPr>
                  <a:t>：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1" lang="en-US" altLang="zh-TW" b="0" i="0" smtClean="0">
                        <a:latin typeface="Cambria Math" panose="02040503050406030204" pitchFamily="18" charset="0"/>
                        <a:ea typeface="Songti SC" panose="02010600040101010101" pitchFamily="2" charset="-122"/>
                      </a:rPr>
                      <m:t>D</m:t>
                    </m:r>
                    <m:d>
                      <m:dPr>
                        <m:ctrlPr>
                          <a:rPr kumimoji="1" lang="en-US" altLang="zh-TW" b="0" i="1" smtClean="0">
                            <a:latin typeface="Cambria Math" panose="02040503050406030204" pitchFamily="18" charset="0"/>
                            <a:ea typeface="Songti SC" panose="02010600040101010101" pitchFamily="2" charset="-122"/>
                          </a:rPr>
                        </m:ctrlPr>
                      </m:dPr>
                      <m:e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ea typeface="Songti SC" panose="02010600040101010101" pitchFamily="2" charset="-122"/>
                          </a:rPr>
                          <m:t>𝑎</m:t>
                        </m:r>
                      </m:e>
                    </m:d>
                    <m:r>
                      <a:rPr kumimoji="1" lang="en-US" altLang="zh-TW" b="0" i="1" smtClean="0">
                        <a:latin typeface="Cambria Math" panose="02040503050406030204" pitchFamily="18" charset="0"/>
                        <a:ea typeface="Songti SC" panose="02010600040101010101" pitchFamily="2" charset="-122"/>
                      </a:rPr>
                      <m:t>;</m:t>
                    </m:r>
                    <m:sSup>
                      <m:sSupPr>
                        <m:ctrlPr>
                          <a:rPr kumimoji="1" lang="en-US" altLang="zh-TW" b="0" i="1" smtClean="0">
                            <a:latin typeface="Cambria Math" panose="02040503050406030204" pitchFamily="18" charset="0"/>
                            <a:ea typeface="Songti SC" panose="02010600040101010101" pitchFamily="2" charset="-122"/>
                          </a:rPr>
                        </m:ctrlPr>
                      </m:sSupPr>
                      <m:e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ea typeface="Songti SC" panose="02010600040101010101" pitchFamily="2" charset="-122"/>
                          </a:rPr>
                          <m:t>𝐷</m:t>
                        </m:r>
                      </m:e>
                      <m:sup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ea typeface="Songti SC" panose="02010600040101010101" pitchFamily="2" charset="-122"/>
                          </a:rPr>
                          <m:t>′</m:t>
                        </m:r>
                      </m:sup>
                    </m:sSup>
                    <m:r>
                      <a:rPr kumimoji="1" lang="en-US" altLang="zh-TW" b="0" i="1" smtClean="0">
                        <a:latin typeface="Cambria Math" panose="02040503050406030204" pitchFamily="18" charset="0"/>
                        <a:ea typeface="Songti SC" panose="02010600040101010101" pitchFamily="2" charset="-122"/>
                      </a:rPr>
                      <m:t>&gt;0, </m:t>
                    </m:r>
                    <m:sSup>
                      <m:sSupPr>
                        <m:ctrlPr>
                          <a:rPr kumimoji="1" lang="en-US" altLang="zh-TW" b="0" i="1" smtClean="0">
                            <a:latin typeface="Cambria Math" panose="02040503050406030204" pitchFamily="18" charset="0"/>
                            <a:ea typeface="Songti SC" panose="02010600040101010101" pitchFamily="2" charset="-122"/>
                          </a:rPr>
                        </m:ctrlPr>
                      </m:sSupPr>
                      <m:e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ea typeface="Songti SC" panose="02010600040101010101" pitchFamily="2" charset="-122"/>
                          </a:rPr>
                          <m:t>𝐷</m:t>
                        </m:r>
                      </m:e>
                      <m:sup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ea typeface="Songti SC" panose="02010600040101010101" pitchFamily="2" charset="-122"/>
                          </a:rPr>
                          <m:t>”</m:t>
                        </m:r>
                      </m:sup>
                    </m:sSup>
                    <m:r>
                      <a:rPr kumimoji="1" lang="en-US" altLang="zh-TW" b="0" i="1" smtClean="0">
                        <a:latin typeface="Cambria Math" panose="02040503050406030204" pitchFamily="18" charset="0"/>
                        <a:ea typeface="Songti SC" panose="02010600040101010101" pitchFamily="2" charset="-122"/>
                      </a:rPr>
                      <m:t>&gt;0</m:t>
                    </m:r>
                  </m:oMath>
                </a14:m>
                <a:endParaRPr kumimoji="1" lang="zh-TW" altLang="en-US" dirty="0">
                  <a:latin typeface="Songti SC" panose="02010600040101010101" pitchFamily="2" charset="-122"/>
                  <a:ea typeface="Songti SC" panose="02010600040101010101" pitchFamily="2" charset="-122"/>
                </a:endParaRPr>
              </a:p>
            </p:txBody>
          </p:sp>
        </mc:Choice>
        <mc:Fallback xmlns="">
          <p:sp>
            <p:nvSpPr>
              <p:cNvPr id="13" name="文字方塊 12">
                <a:extLst>
                  <a:ext uri="{FF2B5EF4-FFF2-40B4-BE49-F238E27FC236}">
                    <a16:creationId xmlns:a16="http://schemas.microsoft.com/office/drawing/2014/main" id="{ED0DABF9-0595-3579-38E1-E41A61139D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5395" y="4805524"/>
                <a:ext cx="4470070" cy="379656"/>
              </a:xfrm>
              <a:prstGeom prst="rect">
                <a:avLst/>
              </a:prstGeom>
              <a:blipFill>
                <a:blip r:embed="rId6"/>
                <a:stretch>
                  <a:fillRect l="-1133" t="-3226" b="-2258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直線接點 10">
            <a:extLst>
              <a:ext uri="{FF2B5EF4-FFF2-40B4-BE49-F238E27FC236}">
                <a16:creationId xmlns:a16="http://schemas.microsoft.com/office/drawing/2014/main" id="{6D775F4C-4381-EDB8-E39D-C08765871346}"/>
              </a:ext>
            </a:extLst>
          </p:cNvPr>
          <p:cNvCxnSpPr>
            <a:cxnSpLocks/>
          </p:cNvCxnSpPr>
          <p:nvPr/>
        </p:nvCxnSpPr>
        <p:spPr>
          <a:xfrm>
            <a:off x="762596" y="3327462"/>
            <a:ext cx="0" cy="124878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接點 15">
            <a:extLst>
              <a:ext uri="{FF2B5EF4-FFF2-40B4-BE49-F238E27FC236}">
                <a16:creationId xmlns:a16="http://schemas.microsoft.com/office/drawing/2014/main" id="{01326350-453F-5F13-09B0-AC4B8969E4F6}"/>
              </a:ext>
            </a:extLst>
          </p:cNvPr>
          <p:cNvCxnSpPr/>
          <p:nvPr/>
        </p:nvCxnSpPr>
        <p:spPr>
          <a:xfrm>
            <a:off x="762596" y="4565228"/>
            <a:ext cx="33789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>
            <a:extLst>
              <a:ext uri="{FF2B5EF4-FFF2-40B4-BE49-F238E27FC236}">
                <a16:creationId xmlns:a16="http://schemas.microsoft.com/office/drawing/2014/main" id="{3DAD5EBC-781F-52CF-A8A6-46DA244D91A2}"/>
              </a:ext>
            </a:extLst>
          </p:cNvPr>
          <p:cNvCxnSpPr/>
          <p:nvPr/>
        </p:nvCxnSpPr>
        <p:spPr>
          <a:xfrm>
            <a:off x="1100494" y="4161009"/>
            <a:ext cx="0" cy="83047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箭頭接點 23">
            <a:extLst>
              <a:ext uri="{FF2B5EF4-FFF2-40B4-BE49-F238E27FC236}">
                <a16:creationId xmlns:a16="http://schemas.microsoft.com/office/drawing/2014/main" id="{E22E9A54-BBA6-DCA2-0098-2A5FDCC493A6}"/>
              </a:ext>
            </a:extLst>
          </p:cNvPr>
          <p:cNvCxnSpPr>
            <a:cxnSpLocks/>
          </p:cNvCxnSpPr>
          <p:nvPr/>
        </p:nvCxnSpPr>
        <p:spPr>
          <a:xfrm>
            <a:off x="1100494" y="4173642"/>
            <a:ext cx="16920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箭頭接點 25">
            <a:extLst>
              <a:ext uri="{FF2B5EF4-FFF2-40B4-BE49-F238E27FC236}">
                <a16:creationId xmlns:a16="http://schemas.microsoft.com/office/drawing/2014/main" id="{97DEA57D-922F-47BD-7AC7-DA0657D837B3}"/>
              </a:ext>
            </a:extLst>
          </p:cNvPr>
          <p:cNvCxnSpPr>
            <a:cxnSpLocks/>
          </p:cNvCxnSpPr>
          <p:nvPr/>
        </p:nvCxnSpPr>
        <p:spPr>
          <a:xfrm>
            <a:off x="1100494" y="4980042"/>
            <a:ext cx="15246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接點 29">
            <a:extLst>
              <a:ext uri="{FF2B5EF4-FFF2-40B4-BE49-F238E27FC236}">
                <a16:creationId xmlns:a16="http://schemas.microsoft.com/office/drawing/2014/main" id="{5FF65AB5-4ECE-9512-0148-6B333817E606}"/>
              </a:ext>
            </a:extLst>
          </p:cNvPr>
          <p:cNvCxnSpPr>
            <a:cxnSpLocks/>
          </p:cNvCxnSpPr>
          <p:nvPr/>
        </p:nvCxnSpPr>
        <p:spPr>
          <a:xfrm>
            <a:off x="762596" y="3327462"/>
            <a:ext cx="14936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9497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:a16="http://schemas.microsoft.com/office/drawing/2014/main" id="{A80B1D31-9D1A-4D55-56F5-99583EE05F47}"/>
              </a:ext>
            </a:extLst>
          </p:cNvPr>
          <p:cNvSpPr txBox="1">
            <a:spLocks/>
          </p:cNvSpPr>
          <p:nvPr/>
        </p:nvSpPr>
        <p:spPr>
          <a:xfrm>
            <a:off x="532435" y="695122"/>
            <a:ext cx="2997843" cy="6394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" altLang="zh-TW" sz="3200" dirty="0">
                <a:latin typeface="Songti SC" panose="02010600040101010101" pitchFamily="2" charset="-122"/>
                <a:ea typeface="Songti SC" panose="02010600040101010101" pitchFamily="2" charset="-122"/>
              </a:rPr>
              <a:t>Model</a:t>
            </a: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2C46C9F5-4279-A51D-B3A3-7000D7DDB2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453" y="1631181"/>
            <a:ext cx="8415317" cy="2193948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FD62CAD0-BC76-FFC2-8639-76C3A62BB4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435" y="4378036"/>
            <a:ext cx="318317" cy="379532"/>
          </a:xfrm>
          <a:prstGeom prst="rect">
            <a:avLst/>
          </a:prstGeom>
        </p:spPr>
      </p:pic>
      <p:sp>
        <p:nvSpPr>
          <p:cNvPr id="8" name="文字方塊 7">
            <a:extLst>
              <a:ext uri="{FF2B5EF4-FFF2-40B4-BE49-F238E27FC236}">
                <a16:creationId xmlns:a16="http://schemas.microsoft.com/office/drawing/2014/main" id="{9BF7FEE7-F6B6-AD53-CB99-7E63B0F918B9}"/>
              </a:ext>
            </a:extLst>
          </p:cNvPr>
          <p:cNvSpPr txBox="1"/>
          <p:nvPr/>
        </p:nvSpPr>
        <p:spPr>
          <a:xfrm>
            <a:off x="746855" y="4358722"/>
            <a:ext cx="2315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dirty="0">
                <a:latin typeface="Songti SC" panose="02010600040101010101" pitchFamily="2" charset="-122"/>
                <a:ea typeface="Songti SC" panose="02010600040101010101" pitchFamily="2" charset="-122"/>
              </a:rPr>
              <a:t>： 員工可接受之效用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4C3DB693-1831-8EC4-3D2F-CE5C406239D1}"/>
              </a:ext>
            </a:extLst>
          </p:cNvPr>
          <p:cNvSpPr txBox="1"/>
          <p:nvPr/>
        </p:nvSpPr>
        <p:spPr>
          <a:xfrm>
            <a:off x="8850770" y="3167390"/>
            <a:ext cx="26264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1400" dirty="0">
                <a:latin typeface="Songti SC" panose="02010600040101010101" pitchFamily="2" charset="-122"/>
                <a:ea typeface="Songti SC" panose="02010600040101010101" pitchFamily="2" charset="-122"/>
              </a:rPr>
              <a:t>(contract, action) </a:t>
            </a:r>
            <a:r>
              <a:rPr kumimoji="1" lang="zh-TW" altLang="en-US" sz="1400" dirty="0">
                <a:latin typeface="Songti SC" panose="02010600040101010101" pitchFamily="2" charset="-122"/>
                <a:ea typeface="Songti SC" panose="02010600040101010101" pitchFamily="2" charset="-122"/>
              </a:rPr>
              <a:t>組合確保員工努力程度與激勵效果相符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00D91984-8571-AFC8-D0B0-0E5521187228}"/>
              </a:ext>
            </a:extLst>
          </p:cNvPr>
          <p:cNvSpPr/>
          <p:nvPr/>
        </p:nvSpPr>
        <p:spPr>
          <a:xfrm>
            <a:off x="1904383" y="2452255"/>
            <a:ext cx="6768562" cy="581890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C97F16A0-238E-EE42-7740-810E5092E0EB}"/>
              </a:ext>
            </a:extLst>
          </p:cNvPr>
          <p:cNvSpPr txBox="1"/>
          <p:nvPr/>
        </p:nvSpPr>
        <p:spPr>
          <a:xfrm>
            <a:off x="8850769" y="2481590"/>
            <a:ext cx="2050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400" dirty="0">
                <a:latin typeface="Songti SC" panose="02010600040101010101" pitchFamily="2" charset="-122"/>
                <a:ea typeface="Songti SC" panose="02010600040101010101" pitchFamily="2" charset="-122"/>
              </a:rPr>
              <a:t>契約必須提供給員工一個可接受的效用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2D99029B-8AF6-99B0-65A3-ABCAC5B0AAB6}"/>
              </a:ext>
            </a:extLst>
          </p:cNvPr>
          <p:cNvSpPr/>
          <p:nvPr/>
        </p:nvSpPr>
        <p:spPr>
          <a:xfrm>
            <a:off x="2923309" y="3138692"/>
            <a:ext cx="5749636" cy="581890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cxnSp>
        <p:nvCxnSpPr>
          <p:cNvPr id="15" name="直線箭頭接點 14">
            <a:extLst>
              <a:ext uri="{FF2B5EF4-FFF2-40B4-BE49-F238E27FC236}">
                <a16:creationId xmlns:a16="http://schemas.microsoft.com/office/drawing/2014/main" id="{159E373E-7EF5-8779-630D-0A6004B5EDF9}"/>
              </a:ext>
            </a:extLst>
          </p:cNvPr>
          <p:cNvCxnSpPr>
            <a:cxnSpLocks/>
          </p:cNvCxnSpPr>
          <p:nvPr/>
        </p:nvCxnSpPr>
        <p:spPr>
          <a:xfrm>
            <a:off x="8672945" y="3441664"/>
            <a:ext cx="177824" cy="0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箭頭接點 21">
            <a:extLst>
              <a:ext uri="{FF2B5EF4-FFF2-40B4-BE49-F238E27FC236}">
                <a16:creationId xmlns:a16="http://schemas.microsoft.com/office/drawing/2014/main" id="{F074CEEB-99AE-79FE-10F7-6C5C4C4FC3E6}"/>
              </a:ext>
            </a:extLst>
          </p:cNvPr>
          <p:cNvCxnSpPr>
            <a:cxnSpLocks/>
          </p:cNvCxnSpPr>
          <p:nvPr/>
        </p:nvCxnSpPr>
        <p:spPr>
          <a:xfrm>
            <a:off x="8672945" y="2743200"/>
            <a:ext cx="177824" cy="0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5151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:a16="http://schemas.microsoft.com/office/drawing/2014/main" id="{A80B1D31-9D1A-4D55-56F5-99583EE05F47}"/>
              </a:ext>
            </a:extLst>
          </p:cNvPr>
          <p:cNvSpPr txBox="1">
            <a:spLocks/>
          </p:cNvSpPr>
          <p:nvPr/>
        </p:nvSpPr>
        <p:spPr>
          <a:xfrm>
            <a:off x="532435" y="695122"/>
            <a:ext cx="9404045" cy="14841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" altLang="zh-TW" sz="3200" dirty="0">
                <a:latin typeface="Songti SC" panose="02010600040101010101" pitchFamily="2" charset="-122"/>
                <a:ea typeface="Songti SC" panose="02010600040101010101" pitchFamily="2" charset="-122"/>
              </a:rPr>
              <a:t>Risk Neutral Agent, Limited Liability Contracts </a:t>
            </a:r>
          </a:p>
          <a:p>
            <a:endParaRPr lang="en" altLang="zh-TW" sz="3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20" name="圖片 19">
            <a:extLst>
              <a:ext uri="{FF2B5EF4-FFF2-40B4-BE49-F238E27FC236}">
                <a16:creationId xmlns:a16="http://schemas.microsoft.com/office/drawing/2014/main" id="{69818F02-9E96-547B-A267-2E195F892C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0868" y="2354484"/>
            <a:ext cx="5290263" cy="3294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984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:a16="http://schemas.microsoft.com/office/drawing/2014/main" id="{A80B1D31-9D1A-4D55-56F5-99583EE05F47}"/>
              </a:ext>
            </a:extLst>
          </p:cNvPr>
          <p:cNvSpPr txBox="1">
            <a:spLocks/>
          </p:cNvSpPr>
          <p:nvPr/>
        </p:nvSpPr>
        <p:spPr>
          <a:xfrm>
            <a:off x="532435" y="695122"/>
            <a:ext cx="9404045" cy="14841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" altLang="zh-TW" sz="3200" dirty="0">
                <a:latin typeface="Songti SC" panose="02010600040101010101" pitchFamily="2" charset="-122"/>
                <a:ea typeface="Songti SC" panose="02010600040101010101" pitchFamily="2" charset="-122"/>
              </a:rPr>
              <a:t>Risk Neutral Agent, Limited Liability Contracts </a:t>
            </a:r>
          </a:p>
          <a:p>
            <a:endParaRPr lang="en" altLang="zh-TW" sz="3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0175F803-5FE3-04C4-011D-CA28A7872F8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61" t="6414" r="5624"/>
          <a:stretch/>
        </p:blipFill>
        <p:spPr>
          <a:xfrm>
            <a:off x="532435" y="1606828"/>
            <a:ext cx="6887497" cy="4949381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5DE3530A-F712-EAF6-A6B1-4A28E234C9DB}"/>
              </a:ext>
            </a:extLst>
          </p:cNvPr>
          <p:cNvSpPr/>
          <p:nvPr/>
        </p:nvSpPr>
        <p:spPr>
          <a:xfrm>
            <a:off x="4271749" y="3111690"/>
            <a:ext cx="1392072" cy="3444519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cxnSp>
        <p:nvCxnSpPr>
          <p:cNvPr id="9" name="直線箭頭接點 8">
            <a:extLst>
              <a:ext uri="{FF2B5EF4-FFF2-40B4-BE49-F238E27FC236}">
                <a16:creationId xmlns:a16="http://schemas.microsoft.com/office/drawing/2014/main" id="{8A70C412-76A8-E052-683E-E782D7F71B25}"/>
              </a:ext>
            </a:extLst>
          </p:cNvPr>
          <p:cNvCxnSpPr/>
          <p:nvPr/>
        </p:nvCxnSpPr>
        <p:spPr>
          <a:xfrm>
            <a:off x="5663821" y="3916907"/>
            <a:ext cx="1756111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13E0B324-7EFF-980B-5D4D-F83EBCE67DC9}"/>
              </a:ext>
            </a:extLst>
          </p:cNvPr>
          <p:cNvSpPr txBox="1"/>
          <p:nvPr/>
        </p:nvSpPr>
        <p:spPr>
          <a:xfrm>
            <a:off x="7419932" y="3619853"/>
            <a:ext cx="25165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altLang="zh-TW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Expected Value of Agent’s Compensation </a:t>
            </a:r>
            <a:r>
              <a:rPr lang="zh-TW" altLang="en-US" sz="1200" dirty="0">
                <a:solidFill>
                  <a:srgbClr val="000000"/>
                </a:solidFill>
                <a:effectLst/>
                <a:latin typeface="Songti TC" panose="02010600040101010101" pitchFamily="2" charset="-120"/>
                <a:ea typeface="Songti TC" panose="02010600040101010101" pitchFamily="2" charset="-120"/>
              </a:rPr>
              <a:t>為</a:t>
            </a:r>
            <a:r>
              <a:rPr lang="zh-TW" alt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" altLang="zh-TW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option package </a:t>
            </a:r>
            <a:r>
              <a:rPr lang="zh-TW" altLang="en-US" sz="1200" dirty="0">
                <a:solidFill>
                  <a:srgbClr val="000000"/>
                </a:solidFill>
                <a:effectLst/>
                <a:latin typeface="Songti TC" panose="02010600040101010101" pitchFamily="2" charset="-120"/>
                <a:ea typeface="Songti TC" panose="02010600040101010101" pitchFamily="2" charset="-120"/>
              </a:rPr>
              <a:t>的成本，為履約價的遞減函數。</a:t>
            </a:r>
            <a:endParaRPr lang="zh-TW" altLang="en-US" sz="120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kumimoji="1" lang="zh-TW" altLang="en-US" dirty="0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6B513E50-0689-742B-A8B8-F096A34600F6}"/>
              </a:ext>
            </a:extLst>
          </p:cNvPr>
          <p:cNvSpPr/>
          <p:nvPr/>
        </p:nvSpPr>
        <p:spPr>
          <a:xfrm>
            <a:off x="2674961" y="3111690"/>
            <a:ext cx="1596787" cy="3444519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cxnSp>
        <p:nvCxnSpPr>
          <p:cNvPr id="23" name="直線接點 22">
            <a:extLst>
              <a:ext uri="{FF2B5EF4-FFF2-40B4-BE49-F238E27FC236}">
                <a16:creationId xmlns:a16="http://schemas.microsoft.com/office/drawing/2014/main" id="{EFE9A57A-0ACB-EC80-8420-0903D4CA8BA3}"/>
              </a:ext>
            </a:extLst>
          </p:cNvPr>
          <p:cNvCxnSpPr>
            <a:stCxn id="21" idx="0"/>
          </p:cNvCxnSpPr>
          <p:nvPr/>
        </p:nvCxnSpPr>
        <p:spPr>
          <a:xfrm flipH="1" flipV="1">
            <a:off x="3462867" y="1955800"/>
            <a:ext cx="10488" cy="115589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箭頭接點 24">
            <a:extLst>
              <a:ext uri="{FF2B5EF4-FFF2-40B4-BE49-F238E27FC236}">
                <a16:creationId xmlns:a16="http://schemas.microsoft.com/office/drawing/2014/main" id="{A171B3CC-BC7E-F944-7311-515CA670D230}"/>
              </a:ext>
            </a:extLst>
          </p:cNvPr>
          <p:cNvCxnSpPr/>
          <p:nvPr/>
        </p:nvCxnSpPr>
        <p:spPr>
          <a:xfrm>
            <a:off x="3473355" y="1972734"/>
            <a:ext cx="1507066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81BAAC8A-4570-8A8E-3C29-ACE3296D4D10}"/>
              </a:ext>
            </a:extLst>
          </p:cNvPr>
          <p:cNvSpPr txBox="1"/>
          <p:nvPr/>
        </p:nvSpPr>
        <p:spPr>
          <a:xfrm>
            <a:off x="5019275" y="1837426"/>
            <a:ext cx="480131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>
                <a:solidFill>
                  <a:srgbClr val="000000"/>
                </a:solidFill>
                <a:effectLst/>
                <a:latin typeface="Songti TC" panose="02010600040101010101" pitchFamily="2" charset="-120"/>
                <a:ea typeface="Songti TC" panose="02010600040101010101" pitchFamily="2" charset="-120"/>
              </a:rPr>
              <a:t>要激勵員工達到給定的努力程度，履約價越高，需要的契約數也越多</a:t>
            </a:r>
          </a:p>
          <a:p>
            <a:endParaRPr kumimoji="1" lang="zh-TW" altLang="en-US" dirty="0"/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1D640F44-24F9-5ED7-2A25-AD9228E6BFCF}"/>
              </a:ext>
            </a:extLst>
          </p:cNvPr>
          <p:cNvSpPr txBox="1"/>
          <p:nvPr/>
        </p:nvSpPr>
        <p:spPr>
          <a:xfrm>
            <a:off x="7419932" y="5758717"/>
            <a:ext cx="3828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dirty="0">
                <a:latin typeface="Songti SC" panose="02010600040101010101" pitchFamily="2" charset="-122"/>
                <a:ea typeface="Songti SC" panose="02010600040101010101" pitchFamily="2" charset="-122"/>
              </a:rPr>
              <a:t>驗證：有非負履約價的 </a:t>
            </a:r>
            <a:r>
              <a:rPr kumimoji="1" lang="en-US" altLang="zh-TW" dirty="0">
                <a:latin typeface="Songti SC" panose="02010600040101010101" pitchFamily="2" charset="-122"/>
                <a:ea typeface="Songti SC" panose="02010600040101010101" pitchFamily="2" charset="-122"/>
              </a:rPr>
              <a:t>ESO </a:t>
            </a:r>
            <a:r>
              <a:rPr kumimoji="1" lang="zh-TW" altLang="en-US" dirty="0">
                <a:latin typeface="Songti SC" panose="02010600040101010101" pitchFamily="2" charset="-122"/>
                <a:ea typeface="Songti SC" panose="02010600040101010101" pitchFamily="2" charset="-122"/>
              </a:rPr>
              <a:t>優於 </a:t>
            </a:r>
            <a:r>
              <a:rPr kumimoji="1" lang="en-US" altLang="zh-TW" dirty="0">
                <a:latin typeface="Songti SC" panose="02010600040101010101" pitchFamily="2" charset="-122"/>
                <a:ea typeface="Songti SC" panose="02010600040101010101" pitchFamily="2" charset="-122"/>
              </a:rPr>
              <a:t>RS</a:t>
            </a:r>
            <a:endParaRPr kumimoji="1" lang="zh-TW" altLang="en-US" dirty="0">
              <a:latin typeface="Songti SC" panose="02010600040101010101" pitchFamily="2" charset="-122"/>
              <a:ea typeface="Songti SC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53260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7FABEB74-D15F-522B-BEF8-8168344F8A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7640" y="2773671"/>
            <a:ext cx="4550351" cy="2129524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B85E920E-FB17-AF3B-D6F3-A6C0B8990699}"/>
              </a:ext>
            </a:extLst>
          </p:cNvPr>
          <p:cNvSpPr/>
          <p:nvPr/>
        </p:nvSpPr>
        <p:spPr>
          <a:xfrm>
            <a:off x="3944303" y="3145909"/>
            <a:ext cx="423583" cy="403412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551D6950-783B-B9B9-33A9-5F34B1951821}"/>
              </a:ext>
            </a:extLst>
          </p:cNvPr>
          <p:cNvSpPr txBox="1"/>
          <p:nvPr/>
        </p:nvSpPr>
        <p:spPr>
          <a:xfrm>
            <a:off x="6928543" y="3612410"/>
            <a:ext cx="8572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100" dirty="0">
                <a:latin typeface="Songti SC" panose="02010600040101010101" pitchFamily="2" charset="-122"/>
                <a:ea typeface="Songti SC" panose="02010600040101010101" pitchFamily="2" charset="-122"/>
              </a:rPr>
              <a:t>員工可接受之效用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EE6FE0A0-15E0-066F-8E77-0825740BB8F8}"/>
              </a:ext>
            </a:extLst>
          </p:cNvPr>
          <p:cNvSpPr/>
          <p:nvPr/>
        </p:nvSpPr>
        <p:spPr>
          <a:xfrm>
            <a:off x="4564728" y="3145909"/>
            <a:ext cx="1443699" cy="403412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9B10FD76-9FA3-D3F1-C283-4637E92F1C43}"/>
              </a:ext>
            </a:extLst>
          </p:cNvPr>
          <p:cNvSpPr/>
          <p:nvPr/>
        </p:nvSpPr>
        <p:spPr>
          <a:xfrm>
            <a:off x="6257040" y="3145909"/>
            <a:ext cx="540057" cy="403412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C702CC61-E66E-D1C5-2CE3-31C7DDFAD65A}"/>
              </a:ext>
            </a:extLst>
          </p:cNvPr>
          <p:cNvSpPr/>
          <p:nvPr/>
        </p:nvSpPr>
        <p:spPr>
          <a:xfrm>
            <a:off x="7029508" y="3138380"/>
            <a:ext cx="327660" cy="403412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BA1155EB-17A4-80BF-2ABA-4A905FBC0776}"/>
              </a:ext>
            </a:extLst>
          </p:cNvPr>
          <p:cNvSpPr txBox="1"/>
          <p:nvPr/>
        </p:nvSpPr>
        <p:spPr>
          <a:xfrm>
            <a:off x="4829455" y="3603434"/>
            <a:ext cx="13467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100" dirty="0">
                <a:latin typeface="Songti SC" panose="02010600040101010101" pitchFamily="2" charset="-122"/>
                <a:ea typeface="Songti SC" panose="02010600040101010101" pitchFamily="2" charset="-122"/>
              </a:rPr>
              <a:t>公司預期價值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DA8EE063-0C38-5668-0513-C3A5C0917590}"/>
              </a:ext>
            </a:extLst>
          </p:cNvPr>
          <p:cNvSpPr txBox="1"/>
          <p:nvPr/>
        </p:nvSpPr>
        <p:spPr>
          <a:xfrm>
            <a:off x="5980629" y="2414940"/>
            <a:ext cx="109287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100" dirty="0">
                <a:latin typeface="Songti SC" panose="02010600040101010101" pitchFamily="2" charset="-122"/>
                <a:ea typeface="Songti SC" panose="02010600040101010101" pitchFamily="2" charset="-122"/>
              </a:rPr>
              <a:t>補償員工因勞動產生的負效用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89BB355A-4FD1-AA48-9BAC-73773CC4E9AE}"/>
              </a:ext>
            </a:extLst>
          </p:cNvPr>
          <p:cNvSpPr txBox="1"/>
          <p:nvPr/>
        </p:nvSpPr>
        <p:spPr>
          <a:xfrm>
            <a:off x="3482732" y="2627518"/>
            <a:ext cx="13467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100" dirty="0">
                <a:latin typeface="Songti SC" panose="02010600040101010101" pitchFamily="2" charset="-122"/>
                <a:ea typeface="Songti SC" panose="02010600040101010101" pitchFamily="2" charset="-122"/>
              </a:rPr>
              <a:t>負責人從員工手上收到購買契約的錢</a:t>
            </a:r>
          </a:p>
        </p:txBody>
      </p:sp>
    </p:spTree>
    <p:extLst>
      <p:ext uri="{BB962C8B-B14F-4D97-AF65-F5344CB8AC3E}">
        <p14:creationId xmlns:p14="http://schemas.microsoft.com/office/powerpoint/2010/main" val="1458936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1028</TotalTime>
  <Words>317</Words>
  <Application>Microsoft Macintosh PowerPoint</Application>
  <PresentationFormat>寬螢幕</PresentationFormat>
  <Paragraphs>39</Paragraphs>
  <Slides>8</Slides>
  <Notes>1</Notes>
  <HiddenSlides>1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6" baseType="lpstr">
      <vt:lpstr>Songti SC</vt:lpstr>
      <vt:lpstr>Songti TC</vt:lpstr>
      <vt:lpstr>Arial</vt:lpstr>
      <vt:lpstr>Calibri</vt:lpstr>
      <vt:lpstr>Calibri Light</vt:lpstr>
      <vt:lpstr>Cambria Math</vt:lpstr>
      <vt:lpstr>Times New Roman</vt:lpstr>
      <vt:lpstr>Office 佈景主題</vt:lpstr>
      <vt:lpstr>STOCK OPTIONS, RESTRICTED STOCK, AND INCENTIVES 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STOCK OPTIONS, RESTRICTED STOCK, AND INCENTIVES </dc:title>
  <dc:creator>Chung Fei Yu</dc:creator>
  <cp:lastModifiedBy>Chung Fei Yu</cp:lastModifiedBy>
  <cp:revision>3</cp:revision>
  <dcterms:created xsi:type="dcterms:W3CDTF">2023-03-13T14:52:26Z</dcterms:created>
  <dcterms:modified xsi:type="dcterms:W3CDTF">2023-03-14T08:22:14Z</dcterms:modified>
</cp:coreProperties>
</file>